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40" r:id="rId2"/>
    <p:sldId id="812" r:id="rId3"/>
    <p:sldId id="811" r:id="rId4"/>
    <p:sldId id="262" r:id="rId5"/>
    <p:sldId id="810" r:id="rId6"/>
    <p:sldId id="778" r:id="rId7"/>
    <p:sldId id="813" r:id="rId8"/>
    <p:sldId id="801" r:id="rId9"/>
    <p:sldId id="814" r:id="rId10"/>
    <p:sldId id="815" r:id="rId11"/>
    <p:sldId id="797" r:id="rId12"/>
    <p:sldId id="816" r:id="rId13"/>
    <p:sldId id="817" r:id="rId14"/>
    <p:sldId id="843" r:id="rId15"/>
    <p:sldId id="818" r:id="rId16"/>
    <p:sldId id="820" r:id="rId17"/>
    <p:sldId id="822" r:id="rId18"/>
    <p:sldId id="823" r:id="rId19"/>
    <p:sldId id="824" r:id="rId20"/>
    <p:sldId id="825" r:id="rId21"/>
    <p:sldId id="827" r:id="rId22"/>
    <p:sldId id="841" r:id="rId23"/>
    <p:sldId id="826" r:id="rId24"/>
    <p:sldId id="832" r:id="rId25"/>
    <p:sldId id="833" r:id="rId26"/>
    <p:sldId id="834" r:id="rId27"/>
    <p:sldId id="829" r:id="rId28"/>
    <p:sldId id="830" r:id="rId29"/>
    <p:sldId id="835" r:id="rId30"/>
    <p:sldId id="836" r:id="rId31"/>
    <p:sldId id="837" r:id="rId32"/>
    <p:sldId id="838" r:id="rId33"/>
    <p:sldId id="840" r:id="rId34"/>
    <p:sldId id="83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3"/>
    <p:restoredTop sz="94986"/>
  </p:normalViewPr>
  <p:slideViewPr>
    <p:cSldViewPr snapToGrid="0" snapToObjects="1">
      <p:cViewPr varScale="1">
        <p:scale>
          <a:sx n="120" d="100"/>
          <a:sy n="120" d="100"/>
        </p:scale>
        <p:origin x="9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3/28/21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3/28/21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at irons, boulder">
            <a:extLst>
              <a:ext uri="{FF2B5EF4-FFF2-40B4-BE49-F238E27FC236}">
                <a16:creationId xmlns:a16="http://schemas.microsoft.com/office/drawing/2014/main" id="{648A97B7-83B4-8848-809A-42B646F8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CF0AB-650B-1F48-8B64-1D86E7249305}"/>
              </a:ext>
            </a:extLst>
          </p:cNvPr>
          <p:cNvSpPr txBox="1">
            <a:spLocks/>
          </p:cNvSpPr>
          <p:nvPr/>
        </p:nvSpPr>
        <p:spPr>
          <a:xfrm>
            <a:off x="525162" y="232090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0E75BE-7617-A045-BF47-B007C0AFC68F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15: Tuesday 3/23/2021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Order &amp; Equality</a:t>
            </a:r>
          </a:p>
        </p:txBody>
      </p:sp>
    </p:spTree>
    <p:extLst>
      <p:ext uri="{BB962C8B-B14F-4D97-AF65-F5344CB8AC3E}">
        <p14:creationId xmlns:p14="http://schemas.microsoft.com/office/powerpoint/2010/main" val="369223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918F-2B9C-4445-8274-45586B00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about Containment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4295-0DF9-F24A-AA9C-9E12DB95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19FFD-F47B-9746-B017-86EBA97A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836352"/>
            <a:ext cx="4864100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72BDA-7F93-9F48-82AD-4E6576C7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632406"/>
            <a:ext cx="491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2693-9D30-9047-A862-DF39C593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Statements</a:t>
            </a:r>
            <a:br>
              <a:rPr lang="en-US" dirty="0"/>
            </a:br>
            <a:r>
              <a:rPr lang="en-US" dirty="0"/>
              <a:t>Variables and their Quantifiers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EA04A-326B-2F4F-A469-0505430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EF99D-BBB5-704F-8D76-52E005BF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735"/>
            <a:ext cx="9144000" cy="118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6C060-139F-2442-B9A7-AC480290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378193"/>
            <a:ext cx="48768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DA46D-7C3B-1A41-B775-1E74F625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484118"/>
            <a:ext cx="4876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3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8D8C3-A68F-494B-B9A6-3127E7F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68638"/>
            <a:ext cx="7124700" cy="4699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4C741-EE1F-8346-A43B-81E719C3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9EA6B-33A8-144B-AEA7-C4E18B43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611648"/>
            <a:ext cx="8788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A9E93-9077-E046-8A06-17BAB5EA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7A7F9C-EF43-884E-A6AD-1C14A04E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84" y="5251069"/>
            <a:ext cx="7003613" cy="7990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Statements can be true or false.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8F5C7-6150-E049-A39A-C2E287F1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2" y="366826"/>
            <a:ext cx="86487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ABA53-2AC7-4749-8F10-3EFD3D8B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4" y="2082800"/>
            <a:ext cx="5715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A9E93-9077-E046-8A06-17BAB5EA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7A7F9C-EF43-884E-A6AD-1C14A04E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84" y="5251069"/>
            <a:ext cx="7003613" cy="7990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Statements can be true or false.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830D4-A1A9-DB4D-B008-AB88268F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73804"/>
            <a:ext cx="83693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2D70F-D24B-394C-AFD0-DAA93D1A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47" y="1636474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649DA-26B4-C44D-B3FC-2400A9BA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6A51B-C40D-4842-859C-911D9A57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85"/>
            <a:ext cx="9144000" cy="46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9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&amp; Set Equality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FEC27-2230-B041-8F05-9CE1DB50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8" y="2190750"/>
            <a:ext cx="8648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3FFAC-1860-D347-8312-9146DBD1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669"/>
            <a:ext cx="9144000" cy="37570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3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28C3321-EB0B-4C48-AFE9-9244BD3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44"/>
            <a:ext cx="9144000" cy="36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C125A-5F80-8E4F-82E7-B4D1C156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7" y="1336312"/>
            <a:ext cx="7134446" cy="52203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96783-0D4C-BA4B-99F2-8EA6813D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5" y="318272"/>
            <a:ext cx="7698658" cy="10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BBEEFC0-70EB-F04F-8AD8-28F3A749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44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27528-55E7-DF44-91EC-96B994E0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E29F47-8C9A-8E4B-AC39-111F40A64DF5}"/>
              </a:ext>
            </a:extLst>
          </p:cNvPr>
          <p:cNvSpPr txBox="1">
            <a:spLocks/>
          </p:cNvSpPr>
          <p:nvPr/>
        </p:nvSpPr>
        <p:spPr>
          <a:xfrm>
            <a:off x="76787" y="4972615"/>
            <a:ext cx="3475710" cy="65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69192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6168-7B79-4947-A96D-51B7E055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Maps (aka Partial Functions)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EDA486-9A65-7044-902D-8723B77A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777"/>
            <a:ext cx="9144000" cy="25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33CEE-99B8-6147-B309-3ACE80DA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"/>
            <a:ext cx="9144000" cy="66907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70F0D2-5784-2246-BE47-A4C2D100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11" y="2609517"/>
            <a:ext cx="3138183" cy="1638965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Partial maps from A to B?</a:t>
            </a:r>
          </a:p>
        </p:txBody>
      </p:sp>
    </p:spTree>
    <p:extLst>
      <p:ext uri="{BB962C8B-B14F-4D97-AF65-F5344CB8AC3E}">
        <p14:creationId xmlns:p14="http://schemas.microsoft.com/office/powerpoint/2010/main" val="385934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71E5E-BA47-5D4B-B684-181B378D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"/>
            <a:ext cx="9144000" cy="66907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70F0D2-5784-2246-BE47-A4C2D100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961" y="2506752"/>
            <a:ext cx="4144295" cy="184449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Only R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, R</a:t>
            </a:r>
            <a:r>
              <a:rPr lang="en-US" baseline="-25000" dirty="0">
                <a:solidFill>
                  <a:srgbClr val="C00000"/>
                </a:solidFill>
              </a:rPr>
              <a:t>3</a:t>
            </a:r>
            <a:r>
              <a:rPr lang="en-US" dirty="0">
                <a:solidFill>
                  <a:srgbClr val="C00000"/>
                </a:solidFill>
              </a:rPr>
              <a:t> and R</a:t>
            </a:r>
            <a:r>
              <a:rPr lang="en-US" baseline="-25000" dirty="0">
                <a:solidFill>
                  <a:srgbClr val="C00000"/>
                </a:solidFill>
              </a:rPr>
              <a:t>4</a:t>
            </a:r>
            <a:r>
              <a:rPr lang="en-US" dirty="0">
                <a:solidFill>
                  <a:srgbClr val="C00000"/>
                </a:solidFill>
              </a:rPr>
              <a:t> are partial maps from A to B.</a:t>
            </a:r>
          </a:p>
        </p:txBody>
      </p:sp>
    </p:spTree>
    <p:extLst>
      <p:ext uri="{BB962C8B-B14F-4D97-AF65-F5344CB8AC3E}">
        <p14:creationId xmlns:p14="http://schemas.microsoft.com/office/powerpoint/2010/main" val="3082301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5501-1091-224F-AB7D-2BD391F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2ABB9-F9AE-4443-BC37-1B9ABF93E8BF}"/>
              </a:ext>
            </a:extLst>
          </p:cNvPr>
          <p:cNvCxnSpPr/>
          <p:nvPr/>
        </p:nvCxnSpPr>
        <p:spPr>
          <a:xfrm flipH="1">
            <a:off x="6636774" y="3819833"/>
            <a:ext cx="148958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A40B9A-20DC-AB48-9BBE-8DB83CA4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214"/>
            <a:ext cx="9144000" cy="5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FD399-ED53-8B43-B10F-050E1EFD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594"/>
            <a:ext cx="9144000" cy="38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61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B6D3D-8CD1-5045-B13D-31F2F30E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64"/>
            <a:ext cx="9144000" cy="36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241-57F1-0847-B8D4-FC7382A6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42EE8-C115-A94D-8F60-9F0E73A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94F9B-4B1B-3F42-AAB8-23700F0B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64"/>
            <a:ext cx="9144000" cy="36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F0DE-3FDA-3547-ACD0-46D6029B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Equivalence Relations &amp; Partial Orders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103D8-03F0-5F48-9019-DE9A6B0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126"/>
            <a:ext cx="9144000" cy="42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46F16-ECB8-0B43-9CA6-746A4A57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0"/>
            <a:ext cx="56576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45" y="2445669"/>
            <a:ext cx="5334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1E75-8294-C549-A3FF-0247C2E7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50" y="5325194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689" y="2456321"/>
            <a:ext cx="457200" cy="54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A862C-21B8-1147-9A0F-357FA8FA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52" y="5350594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2946B-7F61-C143-BA25-CCAE098E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0" y="5363294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540" y="2445669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490" y="2405521"/>
            <a:ext cx="533400" cy="59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E48BCD-4A76-DB4F-ACAD-E42A5662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405" y="5310446"/>
            <a:ext cx="533400" cy="596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4D00CD1-4C93-DF4E-B52F-12B6477C4E03}"/>
              </a:ext>
            </a:extLst>
          </p:cNvPr>
          <p:cNvSpPr/>
          <p:nvPr/>
        </p:nvSpPr>
        <p:spPr>
          <a:xfrm>
            <a:off x="6178345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525A34-695C-1B4F-BBB4-6D5C35202166}"/>
              </a:ext>
            </a:extLst>
          </p:cNvPr>
          <p:cNvSpPr/>
          <p:nvPr/>
        </p:nvSpPr>
        <p:spPr>
          <a:xfrm>
            <a:off x="69100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6C0044-E36E-294D-8628-71EBFFC29EED}"/>
              </a:ext>
            </a:extLst>
          </p:cNvPr>
          <p:cNvSpPr/>
          <p:nvPr/>
        </p:nvSpPr>
        <p:spPr>
          <a:xfrm>
            <a:off x="75827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37CFF8-9248-B04A-869E-59ECEEBCB428}"/>
              </a:ext>
            </a:extLst>
          </p:cNvPr>
          <p:cNvSpPr/>
          <p:nvPr/>
        </p:nvSpPr>
        <p:spPr>
          <a:xfrm>
            <a:off x="8255437" y="77635"/>
            <a:ext cx="562897" cy="733527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B524BA-BE1E-3F4A-9924-A9A6245F5626}"/>
              </a:ext>
            </a:extLst>
          </p:cNvPr>
          <p:cNvSpPr/>
          <p:nvPr/>
        </p:nvSpPr>
        <p:spPr>
          <a:xfrm>
            <a:off x="5722373" y="1896806"/>
            <a:ext cx="3040627" cy="162068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7A02F2-EAAF-EF4D-88B7-417CC5B40FC8}"/>
              </a:ext>
            </a:extLst>
          </p:cNvPr>
          <p:cNvSpPr/>
          <p:nvPr/>
        </p:nvSpPr>
        <p:spPr>
          <a:xfrm>
            <a:off x="5663797" y="5045691"/>
            <a:ext cx="1610231" cy="117413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3844EE-7801-6840-B90B-84FBA80166B5}"/>
              </a:ext>
            </a:extLst>
          </p:cNvPr>
          <p:cNvSpPr/>
          <p:nvPr/>
        </p:nvSpPr>
        <p:spPr>
          <a:xfrm>
            <a:off x="7440143" y="5045691"/>
            <a:ext cx="1610230" cy="117413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121CC-1FB3-9A4A-A12A-F4B591F1DD91}"/>
              </a:ext>
            </a:extLst>
          </p:cNvPr>
          <p:cNvSpPr txBox="1"/>
          <p:nvPr/>
        </p:nvSpPr>
        <p:spPr>
          <a:xfrm>
            <a:off x="2560411" y="4220816"/>
            <a:ext cx="456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Three equivalence relations on A.</a:t>
            </a:r>
          </a:p>
        </p:txBody>
      </p:sp>
    </p:spTree>
    <p:extLst>
      <p:ext uri="{BB962C8B-B14F-4D97-AF65-F5344CB8AC3E}">
        <p14:creationId xmlns:p14="http://schemas.microsoft.com/office/powerpoint/2010/main" val="221187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66" y="3847396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66" y="3054863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16" y="2255681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466" y="1412348"/>
            <a:ext cx="533400" cy="59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A3DD6-F1F4-184C-9414-3247A3000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6" y="0"/>
            <a:ext cx="562957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065315-7487-9D46-8D5D-61EE51647EAB}"/>
              </a:ext>
            </a:extLst>
          </p:cNvPr>
          <p:cNvCxnSpPr>
            <a:cxnSpLocks/>
          </p:cNvCxnSpPr>
          <p:nvPr/>
        </p:nvCxnSpPr>
        <p:spPr>
          <a:xfrm flipV="1">
            <a:off x="7487166" y="2009249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FD59EC-C56A-2B4E-88F7-A03FF1E35B8E}"/>
              </a:ext>
            </a:extLst>
          </p:cNvPr>
          <p:cNvCxnSpPr>
            <a:cxnSpLocks/>
          </p:cNvCxnSpPr>
          <p:nvPr/>
        </p:nvCxnSpPr>
        <p:spPr>
          <a:xfrm flipV="1">
            <a:off x="7487166" y="2814481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3AEB5-E7F6-F240-9099-AD70D4157639}"/>
              </a:ext>
            </a:extLst>
          </p:cNvPr>
          <p:cNvCxnSpPr>
            <a:cxnSpLocks/>
          </p:cNvCxnSpPr>
          <p:nvPr/>
        </p:nvCxnSpPr>
        <p:spPr>
          <a:xfrm flipV="1">
            <a:off x="7487067" y="3600964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973FA9-A9DF-554F-8F7D-500B2A0E5129}"/>
              </a:ext>
            </a:extLst>
          </p:cNvPr>
          <p:cNvSpPr txBox="1"/>
          <p:nvPr/>
        </p:nvSpPr>
        <p:spPr>
          <a:xfrm>
            <a:off x="5402681" y="5454711"/>
            <a:ext cx="254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Not a partial order.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5B986-E8A4-0B43-89FF-2EC382E27506}"/>
              </a:ext>
            </a:extLst>
          </p:cNvPr>
          <p:cNvSpPr txBox="1"/>
          <p:nvPr/>
        </p:nvSpPr>
        <p:spPr>
          <a:xfrm>
            <a:off x="2940481" y="3539514"/>
            <a:ext cx="329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Two partial orders on A.</a:t>
            </a:r>
          </a:p>
        </p:txBody>
      </p:sp>
    </p:spTree>
    <p:extLst>
      <p:ext uri="{BB962C8B-B14F-4D97-AF65-F5344CB8AC3E}">
        <p14:creationId xmlns:p14="http://schemas.microsoft.com/office/powerpoint/2010/main" val="294542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61E07-5783-A44D-8A8A-87767F22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074" name="Picture 2" descr="Untold History of AI: Invisible Women Programmed America's First Electronic  Computer - IEEE Spectrum">
            <a:extLst>
              <a:ext uri="{FF2B5EF4-FFF2-40B4-BE49-F238E27FC236}">
                <a16:creationId xmlns:a16="http://schemas.microsoft.com/office/drawing/2014/main" id="{58287A69-CF2E-A047-8A5B-7EC6EF62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told History of AI: Invisible Women Programmed America's First Electronic  Computer - IEEE Spectrum">
            <a:extLst>
              <a:ext uri="{FF2B5EF4-FFF2-40B4-BE49-F238E27FC236}">
                <a16:creationId xmlns:a16="http://schemas.microsoft.com/office/drawing/2014/main" id="{6D356367-9831-9C40-A062-62813BAA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8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71BD9-71D0-D949-A112-B86904D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706EE-41D5-7845-B385-390526EC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2" y="119831"/>
            <a:ext cx="5334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3DE7-8EA1-C345-A200-4DF7C774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66" y="3847396"/>
            <a:ext cx="5334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9E3D8-4E5F-7B4E-833F-12396BD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132531"/>
            <a:ext cx="457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94580-BA50-3044-807C-8E98AD2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66" y="3054863"/>
            <a:ext cx="4572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E8F83-FB34-AE48-988A-437C7CC3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190" y="162027"/>
            <a:ext cx="495300" cy="55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D72D-8C53-3E49-94AC-9655BB23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16" y="2255681"/>
            <a:ext cx="4953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DAC67-F29D-8242-BE59-20DBD060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364" y="107131"/>
            <a:ext cx="5334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09D7A-F56E-B643-9C26-1C8E4A2E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466" y="1412348"/>
            <a:ext cx="533400" cy="596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065315-7487-9D46-8D5D-61EE51647EAB}"/>
              </a:ext>
            </a:extLst>
          </p:cNvPr>
          <p:cNvCxnSpPr>
            <a:cxnSpLocks/>
          </p:cNvCxnSpPr>
          <p:nvPr/>
        </p:nvCxnSpPr>
        <p:spPr>
          <a:xfrm flipV="1">
            <a:off x="7487166" y="2009249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FD59EC-C56A-2B4E-88F7-A03FF1E35B8E}"/>
              </a:ext>
            </a:extLst>
          </p:cNvPr>
          <p:cNvCxnSpPr>
            <a:cxnSpLocks/>
          </p:cNvCxnSpPr>
          <p:nvPr/>
        </p:nvCxnSpPr>
        <p:spPr>
          <a:xfrm flipV="1">
            <a:off x="7487166" y="2814481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3AEB5-E7F6-F240-9099-AD70D4157639}"/>
              </a:ext>
            </a:extLst>
          </p:cNvPr>
          <p:cNvCxnSpPr>
            <a:cxnSpLocks/>
          </p:cNvCxnSpPr>
          <p:nvPr/>
        </p:nvCxnSpPr>
        <p:spPr>
          <a:xfrm flipV="1">
            <a:off x="7487067" y="3600964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6613F7-CB77-2D4A-BEA7-19A2A452D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2" y="0"/>
            <a:ext cx="551584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59A15D-2004-D644-9812-AC6EAEDC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63" y="5784850"/>
            <a:ext cx="533400" cy="571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90A7E4-B539-F746-8AF8-CF5A8FE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63" y="4772537"/>
            <a:ext cx="533400" cy="5969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8EA4D8-7CCF-DD42-B78A-0199E383DF6F}"/>
              </a:ext>
            </a:extLst>
          </p:cNvPr>
          <p:cNvCxnSpPr>
            <a:cxnSpLocks/>
          </p:cNvCxnSpPr>
          <p:nvPr/>
        </p:nvCxnSpPr>
        <p:spPr>
          <a:xfrm flipV="1">
            <a:off x="6725263" y="5464678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22BD6B-0F8B-CE41-A0B9-B6E49594ECF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77663" y="5350387"/>
            <a:ext cx="1214898" cy="5131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D91ACF-69F2-F84E-8301-5ED2284188C2}"/>
              </a:ext>
            </a:extLst>
          </p:cNvPr>
          <p:cNvCxnSpPr>
            <a:cxnSpLocks/>
          </p:cNvCxnSpPr>
          <p:nvPr/>
        </p:nvCxnSpPr>
        <p:spPr>
          <a:xfrm flipV="1">
            <a:off x="8112226" y="5383806"/>
            <a:ext cx="0" cy="246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0184F-6854-D54B-A06E-800CA1C1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11" y="4791587"/>
            <a:ext cx="495300" cy="55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93B909-B243-9D44-85A3-C846BA87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457" y="5728327"/>
            <a:ext cx="457200" cy="546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D6338F-F763-8E47-B739-167E85E98CC8}"/>
              </a:ext>
            </a:extLst>
          </p:cNvPr>
          <p:cNvSpPr txBox="1"/>
          <p:nvPr/>
        </p:nvSpPr>
        <p:spPr>
          <a:xfrm>
            <a:off x="2940480" y="3539514"/>
            <a:ext cx="351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Three partial orders on A.</a:t>
            </a:r>
          </a:p>
        </p:txBody>
      </p:sp>
    </p:spTree>
    <p:extLst>
      <p:ext uri="{BB962C8B-B14F-4D97-AF65-F5344CB8AC3E}">
        <p14:creationId xmlns:p14="http://schemas.microsoft.com/office/powerpoint/2010/main" val="129157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63E9-F643-074C-A6EB-6A03E9EE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BF356-1FC2-854A-9E7E-701F948F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36DBE-B01F-AF48-83AF-B598E74401D2}"/>
              </a:ext>
            </a:extLst>
          </p:cNvPr>
          <p:cNvGrpSpPr/>
          <p:nvPr/>
        </p:nvGrpSpPr>
        <p:grpSpPr>
          <a:xfrm>
            <a:off x="6721980" y="1701678"/>
            <a:ext cx="533400" cy="3006548"/>
            <a:chOff x="7220466" y="1412348"/>
            <a:chExt cx="533400" cy="300654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BB365D-F608-F14E-8B2A-D609A23B4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0466" y="3847396"/>
              <a:ext cx="533400" cy="571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6DC7C0-5A76-F040-ACE5-F5F5891E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8566" y="3054863"/>
              <a:ext cx="457200" cy="5461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3FF918-35C3-B14E-B17F-A964E4EA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516" y="2255681"/>
              <a:ext cx="495300" cy="558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CE9227-D7B3-EE45-AC88-099E555B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466" y="1412348"/>
              <a:ext cx="533400" cy="596900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0D5E38-9879-0543-8800-C25A799C2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166" y="2009249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2EB175-48F1-504A-A618-6E2196C14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166" y="2814481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510E77-4283-8F48-8AE1-03E5458EE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067" y="3600964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D13108-42AE-814E-8945-5277F4D21C10}"/>
              </a:ext>
            </a:extLst>
          </p:cNvPr>
          <p:cNvGrpSpPr/>
          <p:nvPr/>
        </p:nvGrpSpPr>
        <p:grpSpPr>
          <a:xfrm>
            <a:off x="1798073" y="2470467"/>
            <a:ext cx="1892094" cy="1583813"/>
            <a:chOff x="6458563" y="4772537"/>
            <a:chExt cx="1892094" cy="158381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5B7A2-6A78-2344-A9D8-D073C1B48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8563" y="5784850"/>
              <a:ext cx="533400" cy="5715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D72837-C102-3143-899D-D7EAACB3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8563" y="4772537"/>
              <a:ext cx="533400" cy="596900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A39FC7E-8071-0E40-BDEC-CDD9588DE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5263" y="5464678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4869B8-2C59-934C-A123-2539AE41168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877663" y="5350387"/>
              <a:ext cx="1214898" cy="51312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CEABFA-8097-2C44-B27F-519377992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226" y="5383806"/>
              <a:ext cx="0" cy="2464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8D85DB0-CAD8-A446-B82F-5FB5CBBEB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4911" y="4791587"/>
              <a:ext cx="495300" cy="5588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A0DD02C-10AE-014C-BAC4-DF066428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457" y="5728327"/>
              <a:ext cx="457200" cy="54610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596EE45-24D9-A648-AFDE-9C2DF1E05F7E}"/>
              </a:ext>
            </a:extLst>
          </p:cNvPr>
          <p:cNvSpPr txBox="1"/>
          <p:nvPr/>
        </p:nvSpPr>
        <p:spPr>
          <a:xfrm>
            <a:off x="774595" y="4807681"/>
            <a:ext cx="4100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Diamond isn’t comparable to either spade or club.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CD292D-9366-2547-A0B8-B918EC7DA163}"/>
              </a:ext>
            </a:extLst>
          </p:cNvPr>
          <p:cNvSpPr txBox="1"/>
          <p:nvPr/>
        </p:nvSpPr>
        <p:spPr>
          <a:xfrm>
            <a:off x="5969965" y="5023124"/>
            <a:ext cx="203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to go.</a:t>
            </a:r>
          </a:p>
        </p:txBody>
      </p:sp>
    </p:spTree>
    <p:extLst>
      <p:ext uri="{BB962C8B-B14F-4D97-AF65-F5344CB8AC3E}">
        <p14:creationId xmlns:p14="http://schemas.microsoft.com/office/powerpoint/2010/main" val="135389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equals</a:t>
            </a:r>
            <a:r>
              <a:rPr lang="en-US" dirty="0"/>
              <a:t> – should define an equivalence relation, for items x and y of the same type.</a:t>
            </a:r>
          </a:p>
          <a:p>
            <a:endParaRPr lang="en-US" dirty="0"/>
          </a:p>
          <a:p>
            <a:pPr lvl="1"/>
            <a:r>
              <a:rPr lang="en-US" dirty="0"/>
              <a:t>If x isn’t null, y can’t be null;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x.equals</a:t>
            </a:r>
            <a:r>
              <a:rPr lang="en-US" dirty="0"/>
              <a:t>(x)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err="1"/>
              <a:t>x.equals</a:t>
            </a:r>
            <a:r>
              <a:rPr lang="en-US" dirty="0"/>
              <a:t>(y) then </a:t>
            </a:r>
            <a:r>
              <a:rPr lang="en-US" dirty="0" err="1"/>
              <a:t>y.equals</a:t>
            </a:r>
            <a:r>
              <a:rPr lang="en-US" dirty="0"/>
              <a:t>(x)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err="1"/>
              <a:t>x.equals</a:t>
            </a:r>
            <a:r>
              <a:rPr lang="en-US" dirty="0"/>
              <a:t>(y) and </a:t>
            </a:r>
            <a:r>
              <a:rPr lang="en-US" dirty="0" err="1"/>
              <a:t>y.equals</a:t>
            </a:r>
            <a:r>
              <a:rPr lang="en-US" dirty="0"/>
              <a:t>(z) then </a:t>
            </a:r>
            <a:r>
              <a:rPr lang="en-US" dirty="0" err="1"/>
              <a:t>x.equals</a:t>
            </a:r>
            <a:r>
              <a:rPr lang="en-US" dirty="0"/>
              <a:t>(z).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653987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equals </a:t>
            </a:r>
            <a:r>
              <a:rPr lang="en-US" dirty="0"/>
              <a:t>must be in synch with </a:t>
            </a:r>
            <a:r>
              <a:rPr lang="en-US" dirty="0" err="1">
                <a:solidFill>
                  <a:srgbClr val="C00000"/>
                </a:solidFill>
              </a:rPr>
              <a:t>hashCode</a:t>
            </a:r>
            <a:r>
              <a:rPr lang="en-US" dirty="0"/>
              <a:t>: any two items x and y such that </a:t>
            </a:r>
            <a:r>
              <a:rPr lang="en-US" dirty="0" err="1"/>
              <a:t>x.equals</a:t>
            </a:r>
            <a:r>
              <a:rPr lang="en-US" dirty="0"/>
              <a:t>(y) is true, it must be the case that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NB: it isn’t the case that if </a:t>
            </a:r>
            <a:r>
              <a:rPr lang="en-US" dirty="0" err="1"/>
              <a:t>x.equals</a:t>
            </a:r>
            <a:r>
              <a:rPr lang="en-US" dirty="0"/>
              <a:t>(y) is false, then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6ACA6-3E02-024E-9B77-9CAE95289B1D}"/>
              </a:ext>
            </a:extLst>
          </p:cNvPr>
          <p:cNvSpPr txBox="1"/>
          <p:nvPr/>
        </p:nvSpPr>
        <p:spPr>
          <a:xfrm>
            <a:off x="2027297" y="3393814"/>
            <a:ext cx="5118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x.hashCode</a:t>
            </a:r>
            <a:r>
              <a:rPr lang="en-US" sz="3200" dirty="0"/>
              <a:t>() == </a:t>
            </a:r>
            <a:r>
              <a:rPr lang="en-US" sz="3200" dirty="0" err="1"/>
              <a:t>y.hashCode</a:t>
            </a:r>
            <a:r>
              <a:rPr lang="en-US" sz="32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612C9-B544-6146-A7A7-ED729F37B981}"/>
              </a:ext>
            </a:extLst>
          </p:cNvPr>
          <p:cNvSpPr txBox="1"/>
          <p:nvPr/>
        </p:nvSpPr>
        <p:spPr>
          <a:xfrm>
            <a:off x="2012549" y="5257800"/>
            <a:ext cx="5277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x.hashCode</a:t>
            </a:r>
            <a:r>
              <a:rPr lang="en-US" sz="3200" dirty="0"/>
              <a:t>() =/= </a:t>
            </a:r>
            <a:r>
              <a:rPr lang="en-US" sz="3200" dirty="0" err="1"/>
              <a:t>y.hashCode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663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78F-E9A3-FD47-8667-C948731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10EE-6CD7-B74D-8AC5-2103DFE4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compareTo</a:t>
            </a:r>
            <a:r>
              <a:rPr lang="en-US" dirty="0"/>
              <a:t> – should define a total order;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compareTo</a:t>
            </a:r>
            <a:r>
              <a:rPr lang="en-US" dirty="0"/>
              <a:t> should be </a:t>
            </a:r>
            <a:r>
              <a:rPr lang="en-US" i="1" dirty="0"/>
              <a:t>consistent</a:t>
            </a:r>
            <a:r>
              <a:rPr lang="en-US" dirty="0"/>
              <a:t> with equals: for items x and y of the same type, it should be the case that: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253E9-0A4C-954D-B883-F2EC1440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5B00-6567-D54D-B8D0-9AACF79E47DC}"/>
              </a:ext>
            </a:extLst>
          </p:cNvPr>
          <p:cNvSpPr txBox="1"/>
          <p:nvPr/>
        </p:nvSpPr>
        <p:spPr>
          <a:xfrm>
            <a:off x="262807" y="4758952"/>
            <a:ext cx="861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x.compareTo</a:t>
            </a:r>
            <a:r>
              <a:rPr lang="en-US" sz="3600" dirty="0"/>
              <a:t>(y) == 0 if and only if  </a:t>
            </a:r>
            <a:r>
              <a:rPr lang="en-US" sz="3600" dirty="0" err="1"/>
              <a:t>x.equals</a:t>
            </a:r>
            <a:r>
              <a:rPr lang="en-US" sz="3600" dirty="0"/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174326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hn von Neumann and guests in front of the Princeton IAS machine.">
            <a:extLst>
              <a:ext uri="{FF2B5EF4-FFF2-40B4-BE49-F238E27FC236}">
                <a16:creationId xmlns:a16="http://schemas.microsoft.com/office/drawing/2014/main" id="{64F4B4D2-E511-484C-A7BA-4363C260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0"/>
            <a:ext cx="889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75EE34-C511-4D44-A536-1B96B07D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4" y="73572"/>
            <a:ext cx="9147584" cy="6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42FD80-96A2-374A-917E-5CFD6C7110B5}"/>
              </a:ext>
            </a:extLst>
          </p:cNvPr>
          <p:cNvSpPr txBox="1">
            <a:spLocks/>
          </p:cNvSpPr>
          <p:nvPr/>
        </p:nvSpPr>
        <p:spPr>
          <a:xfrm>
            <a:off x="87300" y="42042"/>
            <a:ext cx="8236895" cy="65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Von Neumann w Richard Feynman &amp; Stanislaw </a:t>
            </a:r>
            <a:r>
              <a:rPr lang="en-US" sz="3600" dirty="0" err="1">
                <a:solidFill>
                  <a:schemeClr val="bg1"/>
                </a:solidFill>
              </a:rPr>
              <a:t>Ulam</a:t>
            </a:r>
            <a:r>
              <a:rPr lang="en-US" sz="3600" dirty="0">
                <a:solidFill>
                  <a:schemeClr val="bg1"/>
                </a:solidFill>
              </a:rPr>
              <a:t> in Los Alamos</a:t>
            </a:r>
          </a:p>
        </p:txBody>
      </p:sp>
    </p:spTree>
    <p:extLst>
      <p:ext uri="{BB962C8B-B14F-4D97-AF65-F5344CB8AC3E}">
        <p14:creationId xmlns:p14="http://schemas.microsoft.com/office/powerpoint/2010/main" val="169930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2787312" y="3906324"/>
            <a:ext cx="3569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</a:t>
            </a:r>
            <a:r>
              <a:rPr lang="en-US" sz="3600" i="1" dirty="0">
                <a:solidFill>
                  <a:schemeClr val="bg1"/>
                </a:solidFill>
              </a:rPr>
              <a:t>Natural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7EC8-10E4-524C-A7E3-53B21914D91A}"/>
              </a:ext>
            </a:extLst>
          </p:cNvPr>
          <p:cNvSpPr txBox="1"/>
          <p:nvPr/>
        </p:nvSpPr>
        <p:spPr>
          <a:xfrm>
            <a:off x="1623051" y="2755404"/>
            <a:ext cx="58978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Order &amp; Equality</a:t>
            </a:r>
          </a:p>
        </p:txBody>
      </p:sp>
    </p:spTree>
    <p:extLst>
      <p:ext uri="{BB962C8B-B14F-4D97-AF65-F5344CB8AC3E}">
        <p14:creationId xmlns:p14="http://schemas.microsoft.com/office/powerpoint/2010/main" val="427532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3947-3D5E-814F-BE41-C72AE023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C40BD-BC29-CD49-98E2-64A3672F882F}"/>
              </a:ext>
            </a:extLst>
          </p:cNvPr>
          <p:cNvSpPr txBox="1"/>
          <p:nvPr/>
        </p:nvSpPr>
        <p:spPr>
          <a:xfrm rot="908852">
            <a:off x="3845726" y="1794532"/>
            <a:ext cx="873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==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2AC9-5EA7-7C47-AF1C-D6AFABBBA367}"/>
              </a:ext>
            </a:extLst>
          </p:cNvPr>
          <p:cNvSpPr txBox="1"/>
          <p:nvPr/>
        </p:nvSpPr>
        <p:spPr>
          <a:xfrm rot="20717307">
            <a:off x="312106" y="4265337"/>
            <a:ext cx="2771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DD6AE-87D6-594C-83C3-F01AADE4013B}"/>
              </a:ext>
            </a:extLst>
          </p:cNvPr>
          <p:cNvSpPr txBox="1"/>
          <p:nvPr/>
        </p:nvSpPr>
        <p:spPr>
          <a:xfrm rot="1036840">
            <a:off x="597766" y="2532558"/>
            <a:ext cx="295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hashCode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99E79-E9E5-BC40-91AD-9FA317B511B8}"/>
              </a:ext>
            </a:extLst>
          </p:cNvPr>
          <p:cNvSpPr txBox="1"/>
          <p:nvPr/>
        </p:nvSpPr>
        <p:spPr>
          <a:xfrm rot="1586163">
            <a:off x="7126851" y="3738043"/>
            <a:ext cx="1229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55641-F8F8-FB4C-9FB2-F48540512DFD}"/>
              </a:ext>
            </a:extLst>
          </p:cNvPr>
          <p:cNvSpPr txBox="1"/>
          <p:nvPr/>
        </p:nvSpPr>
        <p:spPr>
          <a:xfrm rot="20859964">
            <a:off x="1616879" y="4995967"/>
            <a:ext cx="533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new Comparator()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4B8C6-AB29-2C4E-9B60-FAD1C3D5759D}"/>
              </a:ext>
            </a:extLst>
          </p:cNvPr>
          <p:cNvSpPr txBox="1"/>
          <p:nvPr/>
        </p:nvSpPr>
        <p:spPr>
          <a:xfrm rot="1443493">
            <a:off x="4764285" y="917413"/>
            <a:ext cx="3306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compareTo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29848-297A-B649-A58F-8F0DF9D64E87}"/>
              </a:ext>
            </a:extLst>
          </p:cNvPr>
          <p:cNvSpPr txBox="1"/>
          <p:nvPr/>
        </p:nvSpPr>
        <p:spPr>
          <a:xfrm rot="20355970">
            <a:off x="1509430" y="834531"/>
            <a:ext cx="2018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equals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4D11-8E8A-B545-AFC6-0F5B72EA1F67}"/>
              </a:ext>
            </a:extLst>
          </p:cNvPr>
          <p:cNvSpPr txBox="1"/>
          <p:nvPr/>
        </p:nvSpPr>
        <p:spPr>
          <a:xfrm rot="20418864">
            <a:off x="3791127" y="3336002"/>
            <a:ext cx="873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&lt;=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8BA58-4107-0346-84BE-E3AB00F0A7EE}"/>
              </a:ext>
            </a:extLst>
          </p:cNvPr>
          <p:cNvSpPr txBox="1"/>
          <p:nvPr/>
        </p:nvSpPr>
        <p:spPr>
          <a:xfrm rot="19604146">
            <a:off x="4865173" y="2848504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230894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4512B-D55A-6646-A76E-7F27CF3D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022E8B-0575-0F44-93DF-A83C9475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FC5D-674A-9143-A5C5-5A901FC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437785"/>
            <a:ext cx="553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4512B-D55A-6646-A76E-7F27CF3D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022E8B-0575-0F44-93DF-A83C9475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D5A03-5CD6-6B4C-B628-5FC315C6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07" y="1912249"/>
            <a:ext cx="59944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1C095-8F82-374D-891A-4D4A64CA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07" y="3907587"/>
            <a:ext cx="4775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39977</TotalTime>
  <Words>501</Words>
  <Application>Microsoft Macintosh PowerPoint</Application>
  <PresentationFormat>On-screen Show (4:3)</PresentationFormat>
  <Paragraphs>94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Sets</vt:lpstr>
      <vt:lpstr>Sets</vt:lpstr>
      <vt:lpstr>Statements about Containment</vt:lpstr>
      <vt:lpstr>General Statements Variables and their Quantifiers</vt:lpstr>
      <vt:lpstr>PowerPoint Presentation</vt:lpstr>
      <vt:lpstr>Statements can be true or false.</vt:lpstr>
      <vt:lpstr>Statements can be true or false.</vt:lpstr>
      <vt:lpstr>PowerPoint Presentation</vt:lpstr>
      <vt:lpstr>Subset &amp; Set Equality</vt:lpstr>
      <vt:lpstr>Building Sets</vt:lpstr>
      <vt:lpstr>Relations</vt:lpstr>
      <vt:lpstr>PowerPoint Presentation</vt:lpstr>
      <vt:lpstr>Partial Maps (aka Partial Functions)</vt:lpstr>
      <vt:lpstr>Partial maps from A to B?</vt:lpstr>
      <vt:lpstr>Only R2, R3 and R4 are partial maps from A to B.</vt:lpstr>
      <vt:lpstr>PowerPoint Presentation</vt:lpstr>
      <vt:lpstr>Preorders</vt:lpstr>
      <vt:lpstr>Preorders</vt:lpstr>
      <vt:lpstr>Preorders</vt:lpstr>
      <vt:lpstr>Equivalence Relations &amp; Partial Orders</vt:lpstr>
      <vt:lpstr>PowerPoint Presentation</vt:lpstr>
      <vt:lpstr>PowerPoint Presentation</vt:lpstr>
      <vt:lpstr>PowerPoint Presentation</vt:lpstr>
      <vt:lpstr>Total Order</vt:lpstr>
      <vt:lpstr>Java</vt:lpstr>
      <vt:lpstr>Java</vt:lpstr>
      <vt:lpstr>Java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534</cp:revision>
  <cp:lastPrinted>2021-03-08T20:57:25Z</cp:lastPrinted>
  <dcterms:created xsi:type="dcterms:W3CDTF">2010-11-01T18:39:22Z</dcterms:created>
  <dcterms:modified xsi:type="dcterms:W3CDTF">2021-03-28T15:04:07Z</dcterms:modified>
</cp:coreProperties>
</file>